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x\Mairie\Budget%202017\Budget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x\Mairie\Budget%202017\Budget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Max\Mairie\Budget%202017\Budget%20201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x\Mairie\Budget%202017\Budget%20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FONCTIONNEMENT - charges :        </a:t>
            </a:r>
            <a:r>
              <a:rPr lang="fr-FR" b="0"/>
              <a:t>334.713,98 €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58653817458458"/>
          <c:y val="7.7144133222058819E-2"/>
          <c:w val="0.55034733158355209"/>
          <c:h val="0.77757902377365828"/>
        </c:manualLayout>
      </c:layout>
      <c:pie3DChart>
        <c:varyColors val="1"/>
        <c:ser>
          <c:idx val="0"/>
          <c:order val="0"/>
          <c:tx>
            <c:v>Fonctionnement - charges</c:v>
          </c:tx>
          <c:dPt>
            <c:idx val="0"/>
            <c:bubble3D val="0"/>
            <c:explosion val="5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5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5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explosion val="8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explosion val="10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explosion val="5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Budget!$A$2:$C$9</c:f>
              <c:multiLvlStrCache>
                <c:ptCount val="8"/>
                <c:lvl>
                  <c:pt idx="0">
                    <c:v>72 215,00</c:v>
                  </c:pt>
                  <c:pt idx="1">
                    <c:v>105 010,00</c:v>
                  </c:pt>
                  <c:pt idx="2">
                    <c:v>35 000,00</c:v>
                  </c:pt>
                  <c:pt idx="3">
                    <c:v>1 700,00</c:v>
                  </c:pt>
                  <c:pt idx="4">
                    <c:v>4 115,90</c:v>
                  </c:pt>
                  <c:pt idx="5">
                    <c:v>65 949,00</c:v>
                  </c:pt>
                  <c:pt idx="6">
                    <c:v>3 724,08</c:v>
                  </c:pt>
                  <c:pt idx="7">
                    <c:v>47 000,00</c:v>
                  </c:pt>
                </c:lvl>
                <c:lvl>
                  <c:pt idx="0">
                    <c:v>Charges générales</c:v>
                  </c:pt>
                  <c:pt idx="1">
                    <c:v>Charges de personnel</c:v>
                  </c:pt>
                  <c:pt idx="2">
                    <c:v>Autres charges de gestion courante</c:v>
                  </c:pt>
                  <c:pt idx="3">
                    <c:v>Charges financières</c:v>
                  </c:pt>
                  <c:pt idx="4">
                    <c:v>Dotations aux amortissements et provisions</c:v>
                  </c:pt>
                  <c:pt idx="5">
                    <c:v>Dotation CA</c:v>
                  </c:pt>
                  <c:pt idx="6">
                    <c:v>Dépenses imprévues</c:v>
                  </c:pt>
                  <c:pt idx="7">
                    <c:v>Virement section investissement</c:v>
                  </c:pt>
                </c:lvl>
                <c:lvl>
                  <c:pt idx="0">
                    <c:v>11</c:v>
                  </c:pt>
                  <c:pt idx="1">
                    <c:v>12</c:v>
                  </c:pt>
                  <c:pt idx="2">
                    <c:v>65</c:v>
                  </c:pt>
                  <c:pt idx="3">
                    <c:v>66</c:v>
                  </c:pt>
                  <c:pt idx="4">
                    <c:v>68</c:v>
                  </c:pt>
                  <c:pt idx="5">
                    <c:v>739211</c:v>
                  </c:pt>
                  <c:pt idx="6">
                    <c:v>22</c:v>
                  </c:pt>
                  <c:pt idx="7">
                    <c:v>23</c:v>
                  </c:pt>
                </c:lvl>
              </c:multiLvlStrCache>
            </c:multiLvlStrRef>
          </c:cat>
          <c:val>
            <c:numRef>
              <c:f>Budget!$C$2:$C$9</c:f>
              <c:numCache>
                <c:formatCode>#,##0.00</c:formatCode>
                <c:ptCount val="8"/>
                <c:pt idx="0">
                  <c:v>72215</c:v>
                </c:pt>
                <c:pt idx="1">
                  <c:v>105010</c:v>
                </c:pt>
                <c:pt idx="2">
                  <c:v>35000</c:v>
                </c:pt>
                <c:pt idx="3">
                  <c:v>1700</c:v>
                </c:pt>
                <c:pt idx="4">
                  <c:v>4115.8999999999996</c:v>
                </c:pt>
                <c:pt idx="5">
                  <c:v>65949</c:v>
                </c:pt>
                <c:pt idx="6">
                  <c:v>3724.08</c:v>
                </c:pt>
                <c:pt idx="7">
                  <c:v>47000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>
          <a:softEdge rad="31750"/>
        </a:effec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FONCTIONNEMENT - recettes :             </a:t>
            </a:r>
            <a:r>
              <a:rPr lang="fr-FR" b="0"/>
              <a:t>334.713,98 €</a:t>
            </a:r>
            <a:r>
              <a:rPr lang="fr-FR"/>
              <a:t>  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164683709690452E-4"/>
          <c:y val="0.21322754168067795"/>
          <c:w val="0.99283989501312331"/>
          <c:h val="0.53133908124332108"/>
        </c:manualLayout>
      </c:layout>
      <c:pie3DChart>
        <c:varyColors val="1"/>
        <c:ser>
          <c:idx val="0"/>
          <c:order val="0"/>
          <c:tx>
            <c:v>FONCTIONNEMENT recettes</c:v>
          </c:tx>
          <c:explosion val="4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Budget!$A$12:$C$19</c:f>
              <c:multiLvlStrCache>
                <c:ptCount val="8"/>
                <c:lvl>
                  <c:pt idx="0">
                    <c:v>3 000,00</c:v>
                  </c:pt>
                  <c:pt idx="1">
                    <c:v>4 900,00</c:v>
                  </c:pt>
                  <c:pt idx="2">
                    <c:v>5 000,00</c:v>
                  </c:pt>
                  <c:pt idx="3">
                    <c:v>123 000,00</c:v>
                  </c:pt>
                  <c:pt idx="4">
                    <c:v>104 366,00</c:v>
                  </c:pt>
                  <c:pt idx="5">
                    <c:v>21 000,00</c:v>
                  </c:pt>
                  <c:pt idx="6">
                    <c:v>1 813,91</c:v>
                  </c:pt>
                  <c:pt idx="7">
                    <c:v>71 634,07</c:v>
                  </c:pt>
                </c:lvl>
                <c:lvl>
                  <c:pt idx="0">
                    <c:v>Atténuation de charges</c:v>
                  </c:pt>
                  <c:pt idx="1">
                    <c:v>Revenus de gestion courante</c:v>
                  </c:pt>
                  <c:pt idx="2">
                    <c:v>Production immobilisée</c:v>
                  </c:pt>
                  <c:pt idx="3">
                    <c:v>Impôts et taxes</c:v>
                  </c:pt>
                  <c:pt idx="4">
                    <c:v>Dotations, subventions, participations</c:v>
                  </c:pt>
                  <c:pt idx="5">
                    <c:v>Autres produits de gestion courante</c:v>
                  </c:pt>
                  <c:pt idx="6">
                    <c:v>Produits exceptionnels</c:v>
                  </c:pt>
                  <c:pt idx="7">
                    <c:v>Excédent focntionnement reporté</c:v>
                  </c:pt>
                </c:lvl>
                <c:lvl>
                  <c:pt idx="0">
                    <c:v>13</c:v>
                  </c:pt>
                  <c:pt idx="1">
                    <c:v>70</c:v>
                  </c:pt>
                  <c:pt idx="2">
                    <c:v>72</c:v>
                  </c:pt>
                  <c:pt idx="3">
                    <c:v>73</c:v>
                  </c:pt>
                  <c:pt idx="4">
                    <c:v>74</c:v>
                  </c:pt>
                  <c:pt idx="5">
                    <c:v>75</c:v>
                  </c:pt>
                  <c:pt idx="6">
                    <c:v>77</c:v>
                  </c:pt>
                  <c:pt idx="7">
                    <c:v>2</c:v>
                  </c:pt>
                </c:lvl>
              </c:multiLvlStrCache>
            </c:multiLvlStrRef>
          </c:cat>
          <c:val>
            <c:numRef>
              <c:f>Budget!$C$12:$C$19</c:f>
              <c:numCache>
                <c:formatCode>#,##0.00</c:formatCode>
                <c:ptCount val="8"/>
                <c:pt idx="0">
                  <c:v>3000</c:v>
                </c:pt>
                <c:pt idx="1">
                  <c:v>4900</c:v>
                </c:pt>
                <c:pt idx="2">
                  <c:v>5000</c:v>
                </c:pt>
                <c:pt idx="3">
                  <c:v>123000</c:v>
                </c:pt>
                <c:pt idx="4">
                  <c:v>104366</c:v>
                </c:pt>
                <c:pt idx="5">
                  <c:v>21000</c:v>
                </c:pt>
                <c:pt idx="6">
                  <c:v>1813.91</c:v>
                </c:pt>
                <c:pt idx="7">
                  <c:v>71634.070000000007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INVESTISSEMENT - dépenses :        </a:t>
            </a:r>
            <a:r>
              <a:rPr lang="en-US" b="0"/>
              <a:t>140.770,37 €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951867127720144E-2"/>
          <c:y val="0.19043336073110248"/>
          <c:w val="0.84674060251139127"/>
          <c:h val="0.59808545152015147"/>
        </c:manualLayout>
      </c:layout>
      <c:pie3DChart>
        <c:varyColors val="1"/>
        <c:ser>
          <c:idx val="0"/>
          <c:order val="0"/>
          <c:tx>
            <c:v>Invest dépenses</c:v>
          </c:tx>
          <c:explosion val="50"/>
          <c:dPt>
            <c:idx val="0"/>
            <c:bubble3D val="0"/>
            <c:explosion val="5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explosion val="10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Budget!$A$22:$C$29</c:f>
              <c:multiLvlStrCache>
                <c:ptCount val="8"/>
                <c:lvl>
                  <c:pt idx="0">
                    <c:v>33 319,40</c:v>
                  </c:pt>
                  <c:pt idx="1">
                    <c:v>13 400,00</c:v>
                  </c:pt>
                  <c:pt idx="2">
                    <c:v>8 800,00</c:v>
                  </c:pt>
                  <c:pt idx="3">
                    <c:v>25 079,00</c:v>
                  </c:pt>
                  <c:pt idx="4">
                    <c:v>1 000,00</c:v>
                  </c:pt>
                  <c:pt idx="5">
                    <c:v>12 000,00</c:v>
                  </c:pt>
                  <c:pt idx="6">
                    <c:v>29 300,00</c:v>
                  </c:pt>
                  <c:pt idx="7">
                    <c:v>17 871,97</c:v>
                  </c:pt>
                </c:lvl>
                <c:lvl>
                  <c:pt idx="0">
                    <c:v>Solde reporté</c:v>
                  </c:pt>
                  <c:pt idx="1">
                    <c:v>Emprunts</c:v>
                  </c:pt>
                  <c:pt idx="2">
                    <c:v>Frais d'étude</c:v>
                  </c:pt>
                  <c:pt idx="3">
                    <c:v>CA</c:v>
                  </c:pt>
                  <c:pt idx="4">
                    <c:v>Voirie SIVOM</c:v>
                  </c:pt>
                  <c:pt idx="5">
                    <c:v>Panneaux</c:v>
                  </c:pt>
                  <c:pt idx="6">
                    <c:v>Installations générales</c:v>
                  </c:pt>
                  <c:pt idx="7">
                    <c:v>Autres</c:v>
                  </c:pt>
                </c:lvl>
                <c:lvl>
                  <c:pt idx="0">
                    <c:v>1</c:v>
                  </c:pt>
                  <c:pt idx="1">
                    <c:v>1641</c:v>
                  </c:pt>
                  <c:pt idx="2">
                    <c:v>2031</c:v>
                  </c:pt>
                  <c:pt idx="3">
                    <c:v>2041512</c:v>
                  </c:pt>
                  <c:pt idx="4">
                    <c:v>2151-69</c:v>
                  </c:pt>
                  <c:pt idx="5">
                    <c:v>2158</c:v>
                  </c:pt>
                  <c:pt idx="6">
                    <c:v>2181</c:v>
                  </c:pt>
                  <c:pt idx="7">
                    <c:v>ID999</c:v>
                  </c:pt>
                </c:lvl>
              </c:multiLvlStrCache>
              <c:extLst/>
            </c:multiLvlStrRef>
          </c:cat>
          <c:val>
            <c:numRef>
              <c:f>Budget!$C$21:$C$29</c:f>
              <c:numCache>
                <c:formatCode>#,##0.00</c:formatCode>
                <c:ptCount val="8"/>
                <c:pt idx="0" formatCode="#\ ##0.00\ &quot;€&quot;">
                  <c:v>140770.37</c:v>
                </c:pt>
                <c:pt idx="1">
                  <c:v>33319.4</c:v>
                </c:pt>
                <c:pt idx="2">
                  <c:v>13400</c:v>
                </c:pt>
                <c:pt idx="3">
                  <c:v>8800</c:v>
                </c:pt>
                <c:pt idx="4">
                  <c:v>25079</c:v>
                </c:pt>
                <c:pt idx="5">
                  <c:v>1000</c:v>
                </c:pt>
                <c:pt idx="6">
                  <c:v>12000</c:v>
                </c:pt>
                <c:pt idx="7">
                  <c:v>29300</c:v>
                </c:pt>
              </c:numCache>
              <c:extLst/>
            </c:numRef>
          </c:val>
          <c:extLst/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06978294379869"/>
          <c:y val="0.76688053759995545"/>
          <c:w val="0.76986043411240257"/>
          <c:h val="0.21653278328828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Investissement - recettes :      </a:t>
            </a:r>
            <a:r>
              <a:rPr lang="en-US" b="0"/>
              <a:t>140.770,37 €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Investissement - Recettes</c:v>
          </c:tx>
          <c:explosion val="5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multiLvlStrRef>
              <c:f>Budget!$A$32:$C$41</c:f>
              <c:multiLvlStrCache>
                <c:ptCount val="9"/>
                <c:lvl>
                  <c:pt idx="0">
                    <c:v>14 000,00</c:v>
                  </c:pt>
                  <c:pt idx="1">
                    <c:v>8 000,00</c:v>
                  </c:pt>
                  <c:pt idx="2">
                    <c:v>52 342,40</c:v>
                  </c:pt>
                  <c:pt idx="3">
                    <c:v>2 000,00</c:v>
                  </c:pt>
                  <c:pt idx="4">
                    <c:v>2 149,25</c:v>
                  </c:pt>
                  <c:pt idx="5">
                    <c:v>10 162,82</c:v>
                  </c:pt>
                  <c:pt idx="6">
                    <c:v>1 000,00</c:v>
                  </c:pt>
                  <c:pt idx="7">
                    <c:v>4 115,90</c:v>
                  </c:pt>
                  <c:pt idx="8">
                    <c:v>47 000,00</c:v>
                  </c:pt>
                </c:lvl>
                <c:lvl>
                  <c:pt idx="0">
                    <c:v>FCTVA</c:v>
                  </c:pt>
                  <c:pt idx="1">
                    <c:v>Taxes aménagement</c:v>
                  </c:pt>
                  <c:pt idx="2">
                    <c:v>Excédent de fonctionnement reporté</c:v>
                  </c:pt>
                  <c:pt idx="3">
                    <c:v>Région</c:v>
                  </c:pt>
                  <c:pt idx="4">
                    <c:v>Département</c:v>
                  </c:pt>
                  <c:pt idx="5">
                    <c:v>Subventions</c:v>
                  </c:pt>
                  <c:pt idx="6">
                    <c:v>Dépôts, cautionnements</c:v>
                  </c:pt>
                  <c:pt idx="7">
                    <c:v>Dotations assainissement</c:v>
                  </c:pt>
                  <c:pt idx="8">
                    <c:v>Virement de section de fonctionnement</c:v>
                  </c:pt>
                </c:lvl>
                <c:lvl>
                  <c:pt idx="0">
                    <c:v>10222</c:v>
                  </c:pt>
                  <c:pt idx="1">
                    <c:v>10226</c:v>
                  </c:pt>
                  <c:pt idx="2">
                    <c:v>1068</c:v>
                  </c:pt>
                  <c:pt idx="3">
                    <c:v>1322</c:v>
                  </c:pt>
                  <c:pt idx="4">
                    <c:v>1323</c:v>
                  </c:pt>
                  <c:pt idx="5">
                    <c:v>13251</c:v>
                  </c:pt>
                  <c:pt idx="6">
                    <c:v>165</c:v>
                  </c:pt>
                  <c:pt idx="7">
                    <c:v>281532</c:v>
                  </c:pt>
                  <c:pt idx="8">
                    <c:v>21</c:v>
                  </c:pt>
                </c:lvl>
              </c:multiLvlStrCache>
              <c:extLst/>
            </c:multiLvlStrRef>
          </c:cat>
          <c:val>
            <c:numRef>
              <c:f>Budget!$C$31:$C$41</c:f>
              <c:numCache>
                <c:formatCode>#,##0.00</c:formatCode>
                <c:ptCount val="9"/>
                <c:pt idx="0" formatCode="#\ ##0.00\ &quot;€&quot;">
                  <c:v>140770.37</c:v>
                </c:pt>
                <c:pt idx="1">
                  <c:v>14000</c:v>
                </c:pt>
                <c:pt idx="2">
                  <c:v>8000</c:v>
                </c:pt>
                <c:pt idx="3">
                  <c:v>52342.400000000001</c:v>
                </c:pt>
                <c:pt idx="4">
                  <c:v>2000</c:v>
                </c:pt>
                <c:pt idx="5">
                  <c:v>2149.25</c:v>
                </c:pt>
                <c:pt idx="6">
                  <c:v>10162.82</c:v>
                </c:pt>
                <c:pt idx="7">
                  <c:v>1000</c:v>
                </c:pt>
                <c:pt idx="8">
                  <c:v>4115.8999999999996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BUDGET PRIMITIF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2017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736915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601498"/>
              </p:ext>
            </p:extLst>
          </p:nvPr>
        </p:nvGraphicFramePr>
        <p:xfrm>
          <a:off x="704850" y="1176338"/>
          <a:ext cx="10782300" cy="450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97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664002"/>
              </p:ext>
            </p:extLst>
          </p:nvPr>
        </p:nvGraphicFramePr>
        <p:xfrm>
          <a:off x="801512" y="711199"/>
          <a:ext cx="10588978" cy="550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1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027229"/>
              </p:ext>
            </p:extLst>
          </p:nvPr>
        </p:nvGraphicFramePr>
        <p:xfrm>
          <a:off x="695325" y="1185863"/>
          <a:ext cx="10801350" cy="459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21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789243"/>
              </p:ext>
            </p:extLst>
          </p:nvPr>
        </p:nvGraphicFramePr>
        <p:xfrm>
          <a:off x="704850" y="1176337"/>
          <a:ext cx="10782300" cy="490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9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6530263"/>
              </p:ext>
            </p:extLst>
          </p:nvPr>
        </p:nvGraphicFramePr>
        <p:xfrm>
          <a:off x="1298575" y="2560317"/>
          <a:ext cx="4718050" cy="3310130"/>
        </p:xfrm>
        <a:graphic>
          <a:graphicData uri="http://schemas.openxmlformats.org/drawingml/2006/table">
            <a:tbl>
              <a:tblPr/>
              <a:tblGrid>
                <a:gridCol w="667506"/>
                <a:gridCol w="2450048"/>
                <a:gridCol w="932990"/>
                <a:gridCol w="667506"/>
              </a:tblGrid>
              <a:tr h="4083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Fonctionnement charges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334 713,98 €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15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générales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72 215,00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15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105 010,00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61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charges de gestion courante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35 000,00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7.000 asso.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15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financières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15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Dotations aux amortissements et provisions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4 115,90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15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739211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Dotation CA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65 949,00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15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Dépenses imprévues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3 724,08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15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Virement section investissement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47 000,00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2445716"/>
              </p:ext>
            </p:extLst>
          </p:nvPr>
        </p:nvGraphicFramePr>
        <p:xfrm>
          <a:off x="6181725" y="2560317"/>
          <a:ext cx="4718050" cy="3310130"/>
        </p:xfrm>
        <a:graphic>
          <a:graphicData uri="http://schemas.openxmlformats.org/drawingml/2006/table">
            <a:tbl>
              <a:tblPr/>
              <a:tblGrid>
                <a:gridCol w="667506"/>
                <a:gridCol w="2450048"/>
                <a:gridCol w="932990"/>
                <a:gridCol w="667506"/>
              </a:tblGrid>
              <a:tr h="3443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Fonctionnement recettes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334 713,98 €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52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Atténuation de charges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52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Revenus de gestion courante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52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Production immobilisée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1067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Impôts et taxes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123 000,00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117.000 cont. directes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52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Dotations, subventions, participations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104 366,00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52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 produits de gestion courante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21 000,00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52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Produits exceptionnels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1 813,91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528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Excédent focntionnement reporté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71 634,07</a:t>
                      </a: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INVESTISSEMENT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8993857"/>
              </p:ext>
            </p:extLst>
          </p:nvPr>
        </p:nvGraphicFramePr>
        <p:xfrm>
          <a:off x="1298575" y="2560320"/>
          <a:ext cx="4718050" cy="3310130"/>
        </p:xfrm>
        <a:graphic>
          <a:graphicData uri="http://schemas.openxmlformats.org/drawingml/2006/table">
            <a:tbl>
              <a:tblPr/>
              <a:tblGrid>
                <a:gridCol w="777507"/>
                <a:gridCol w="2853802"/>
                <a:gridCol w="1086741"/>
              </a:tblGrid>
              <a:tr h="428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Investissement dépenses</a:t>
                      </a:r>
                    </a:p>
                  </a:txBody>
                  <a:tcPr marL="8846" marR="8846" marT="8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140 770,37 €</a:t>
                      </a:r>
                    </a:p>
                  </a:txBody>
                  <a:tcPr marL="8846" marR="8846" marT="8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Solde reporté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33 319,40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1641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Emprunts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d'étude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2041512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25 079,00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2151-69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Voirie SIVOM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2158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Panneaux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2181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Installations générales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ID999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17 871,97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177615"/>
              </p:ext>
            </p:extLst>
          </p:nvPr>
        </p:nvGraphicFramePr>
        <p:xfrm>
          <a:off x="6181725" y="2560322"/>
          <a:ext cx="4718050" cy="3310130"/>
        </p:xfrm>
        <a:graphic>
          <a:graphicData uri="http://schemas.openxmlformats.org/drawingml/2006/table">
            <a:tbl>
              <a:tblPr/>
              <a:tblGrid>
                <a:gridCol w="777507"/>
                <a:gridCol w="2853802"/>
                <a:gridCol w="1086741"/>
              </a:tblGrid>
              <a:tr h="3860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Investissement recettes</a:t>
                      </a:r>
                    </a:p>
                  </a:txBody>
                  <a:tcPr marL="8846" marR="8846" marT="8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140 770,37 €</a:t>
                      </a:r>
                    </a:p>
                  </a:txBody>
                  <a:tcPr marL="8846" marR="8846" marT="88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10222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FCTVA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10226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Taxes aménagement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1068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Excédent de fonctionnement reporté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52 342,40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1322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Région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1323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Département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2 149,25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13251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Subventions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10 162,82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Dépôts, cautionnements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281532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Dotations assainissement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4 115,90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0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Virement de section de fonctionnement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47 000,00</a:t>
                      </a:r>
                    </a:p>
                  </a:txBody>
                  <a:tcPr marL="8846" marR="8846" marT="8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378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28" y="773818"/>
            <a:ext cx="4257675" cy="540067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7212" y="3780365"/>
            <a:ext cx="6241816" cy="1371600"/>
          </a:xfrm>
        </p:spPr>
        <p:txBody>
          <a:bodyPr>
            <a:noAutofit/>
          </a:bodyPr>
          <a:lstStyle/>
          <a:p>
            <a:r>
              <a:rPr lang="fr-FR" sz="6600" dirty="0" smtClean="0">
                <a:latin typeface="Blackadder ITC" panose="04020505051007020D02" pitchFamily="82" charset="0"/>
              </a:rPr>
              <a:t>Merci</a:t>
            </a:r>
            <a:br>
              <a:rPr lang="fr-FR" sz="6600" dirty="0" smtClean="0">
                <a:latin typeface="Blackadder ITC" panose="04020505051007020D02" pitchFamily="82" charset="0"/>
              </a:rPr>
            </a:br>
            <a:r>
              <a:rPr lang="fr-FR" sz="6600" dirty="0" smtClean="0">
                <a:latin typeface="Blackadder ITC" panose="04020505051007020D02" pitchFamily="82" charset="0"/>
              </a:rPr>
              <a:t>pour votre attention</a:t>
            </a:r>
            <a:endParaRPr lang="fr-FR" sz="6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241</Words>
  <Application>Microsoft Office PowerPoint</Application>
  <PresentationFormat>Grand écran</PresentationFormat>
  <Paragraphs>118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Blackadder ITC</vt:lpstr>
      <vt:lpstr>Garamond</vt:lpstr>
      <vt:lpstr>Organique</vt:lpstr>
      <vt:lpstr>BUDGET PRIMITIF</vt:lpstr>
      <vt:lpstr>Présentation PowerPoint</vt:lpstr>
      <vt:lpstr>Présentation PowerPoint</vt:lpstr>
      <vt:lpstr>Présentation PowerPoint</vt:lpstr>
      <vt:lpstr>Présentation PowerPoint</vt:lpstr>
      <vt:lpstr>FONCTIONNEMENT</vt:lpstr>
      <vt:lpstr>INVESTISSEMENT</vt:lpstr>
      <vt:lpstr>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PRIMITIF</dc:title>
  <dc:creator>Nadine</dc:creator>
  <cp:lastModifiedBy>Utilisateur</cp:lastModifiedBy>
  <cp:revision>24</cp:revision>
  <dcterms:created xsi:type="dcterms:W3CDTF">2017-04-05T12:01:19Z</dcterms:created>
  <dcterms:modified xsi:type="dcterms:W3CDTF">2018-03-08T15:55:00Z</dcterms:modified>
</cp:coreProperties>
</file>